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276C3-1797-40DA-BCC6-26C43F57B8C9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6C9BB-73F2-4E70-AE28-B18F009C0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5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138D2-8AA4-4620-91E3-7F99B3CADA6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980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138D2-8AA4-4620-91E3-7F99B3CADA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9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9D9A-F390-4545-B216-F3493EB8308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3679-E34D-45E2-83D2-2531282AC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6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9D9A-F390-4545-B216-F3493EB8308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3679-E34D-45E2-83D2-2531282AC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9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9D9A-F390-4545-B216-F3493EB8308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3679-E34D-45E2-83D2-2531282AC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53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9D9A-F390-4545-B216-F3493EB8308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3679-E34D-45E2-83D2-2531282AC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3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9D9A-F390-4545-B216-F3493EB8308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3679-E34D-45E2-83D2-2531282AC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7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9D9A-F390-4545-B216-F3493EB8308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3679-E34D-45E2-83D2-2531282AC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5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9D9A-F390-4545-B216-F3493EB8308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3679-E34D-45E2-83D2-2531282AC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1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9D9A-F390-4545-B216-F3493EB8308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3679-E34D-45E2-83D2-2531282AC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5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9D9A-F390-4545-B216-F3493EB8308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3679-E34D-45E2-83D2-2531282AC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2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9D9A-F390-4545-B216-F3493EB8308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3679-E34D-45E2-83D2-2531282AC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23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9D9A-F390-4545-B216-F3493EB8308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3679-E34D-45E2-83D2-2531282AC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6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A9D9A-F390-4545-B216-F3493EB8308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A3679-E34D-45E2-83D2-2531282AC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6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192.168.10.24/storage/app/uploads/public/5d8/c84/cc3/5d8c84cc3ec94471330454.doc" TargetMode="External"/><Relationship Id="rId13" Type="http://schemas.openxmlformats.org/officeDocument/2006/relationships/hyperlink" Target="http://192.168.10.24/storage/app/uploads/public/5d9/701/6f0/5d97016f033da342381006.xls" TargetMode="External"/><Relationship Id="rId18" Type="http://schemas.openxmlformats.org/officeDocument/2006/relationships/image" Target="../media/image6.jpeg"/><Relationship Id="rId3" Type="http://schemas.openxmlformats.org/officeDocument/2006/relationships/image" Target="../media/image4.png"/><Relationship Id="rId7" Type="http://schemas.openxmlformats.org/officeDocument/2006/relationships/hyperlink" Target="http://192.168.10.24/storage/app/uploads/public/5e0/49f/c2a/5e049fc2a89b5190966918.xls" TargetMode="External"/><Relationship Id="rId12" Type="http://schemas.openxmlformats.org/officeDocument/2006/relationships/hyperlink" Target="http://192.168.10.24/storage/app/uploads/public/5e0/4a0/0c1/5e04a00c1a2d2869804254.doc" TargetMode="External"/><Relationship Id="rId1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92.168.10.24/storage/app/uploads/public/5df/894/ea9/5df894ea9c390862326639.xls" TargetMode="External"/><Relationship Id="rId11" Type="http://schemas.openxmlformats.org/officeDocument/2006/relationships/hyperlink" Target="http://192.168.10.24/storage/app/uploads/public/5c5/ad3/bfa/5c5ad3bfa0646466096109.doc" TargetMode="External"/><Relationship Id="rId5" Type="http://schemas.openxmlformats.org/officeDocument/2006/relationships/hyperlink" Target="http://192.168.10.24/storage/app/uploads/public/5d8/c84/cb6/5d8c84cb61cf7226010013.doc" TargetMode="External"/><Relationship Id="rId15" Type="http://schemas.openxmlformats.org/officeDocument/2006/relationships/hyperlink" Target="http://192.168.10.24/storage/app/uploads/public/5c5/ad3/b95/5c5ad3b9564f1369427046.ppt" TargetMode="External"/><Relationship Id="rId10" Type="http://schemas.openxmlformats.org/officeDocument/2006/relationships/hyperlink" Target="http://192.168.10.24/storage/app/uploads/public/5df/8b9/8a9/5df8b98a922c0315882901.doc" TargetMode="External"/><Relationship Id="rId4" Type="http://schemas.openxmlformats.org/officeDocument/2006/relationships/hyperlink" Target="http://www.yarrsk.ru/" TargetMode="External"/><Relationship Id="rId9" Type="http://schemas.openxmlformats.org/officeDocument/2006/relationships/hyperlink" Target="http://192.168.10.24/storage/app/uploads/public/5bb/476/004/5bb476004bca2513956581.ppt" TargetMode="External"/><Relationship Id="rId14" Type="http://schemas.openxmlformats.org/officeDocument/2006/relationships/hyperlink" Target="http://192.168.10.24/storage/app/uploads/public/5df/894/0f7/5df8940f77806317041576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899592" y="5085184"/>
            <a:ext cx="495464" cy="15121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dirty="0">
              <a:solidFill>
                <a:srgbClr val="00407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7323" y="231639"/>
            <a:ext cx="7863239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4216400" algn="l"/>
              </a:tabLst>
            </a:pPr>
            <a:r>
              <a:rPr lang="ru-RU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процессов  консолидации и восстановления  электрических сетей  </a:t>
            </a:r>
          </a:p>
          <a:p>
            <a:pPr algn="ctr">
              <a:tabLst>
                <a:tab pos="4216400" algn="l"/>
              </a:tabLst>
            </a:pPr>
            <a:r>
              <a:rPr lang="ru-RU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СНТ  в Ярославской области</a:t>
            </a:r>
            <a:endParaRPr lang="ru-RU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6799633" y="1453038"/>
            <a:ext cx="8358246" cy="47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ru-RU" sz="1400" dirty="0" smtClean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ru-RU" sz="1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ru-RU" sz="1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-34412" y="1663950"/>
            <a:ext cx="581922" cy="3967961"/>
          </a:xfrm>
          <a:prstGeom prst="downArrow">
            <a:avLst/>
          </a:prstGeom>
          <a:solidFill>
            <a:srgbClr val="00B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2" name="Номер слайда 15"/>
          <p:cNvSpPr txBox="1">
            <a:spLocks noGrp="1"/>
          </p:cNvSpPr>
          <p:nvPr/>
        </p:nvSpPr>
        <p:spPr bwMode="auto">
          <a:xfrm>
            <a:off x="8568170" y="6414789"/>
            <a:ext cx="44239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2400" dirty="0">
              <a:solidFill>
                <a:srgbClr val="00407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0357" y="908720"/>
            <a:ext cx="784125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шаг.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проведения собрания  членов СНТ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35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Председатель СНТ направляет в АО «ЯрЭСК» предложение </a:t>
            </a:r>
            <a:r>
              <a:rPr lang="ru-RU" sz="135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передаче электрических сетей </a:t>
            </a:r>
            <a:r>
              <a:rPr lang="ru-RU" sz="135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(заявление, анкету и копию акта разграничения балансовой принадлежности ). </a:t>
            </a:r>
          </a:p>
          <a:p>
            <a:r>
              <a:rPr lang="ru-RU" sz="135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</a:t>
            </a:r>
            <a:r>
              <a:rPr lang="ru-RU" sz="135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5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«ЯрЭСК» и председатель СНТ уточняют параметры сетей.</a:t>
            </a:r>
            <a:endParaRPr lang="ru-RU" sz="135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Проводится совместный осмотр сетей</a:t>
            </a:r>
            <a:r>
              <a:rPr lang="ru-RU" sz="135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35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1.4.  АО «ЯрЭСК» формирует перечень СНТ возможных для приёма на баланс  и оказывает методическую помощь СНТ в  формировании повестки дня и подготовке документов.</a:t>
            </a:r>
          </a:p>
          <a:p>
            <a:endParaRPr lang="ru-RU" sz="1400" b="1" i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i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10357" y="2137804"/>
            <a:ext cx="845818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ru-RU" sz="1400" b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ru-RU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шаг. </a:t>
            </a:r>
          </a:p>
          <a:p>
            <a:r>
              <a:rPr lang="ru-RU" sz="1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2.1.</a:t>
            </a: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СНТ проводит </a:t>
            </a:r>
            <a:r>
              <a:rPr lang="ru-RU" sz="1600" b="1" u="sng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собрание </a:t>
            </a: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садоводов.  </a:t>
            </a:r>
            <a:r>
              <a:rPr lang="ru-RU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Направляет</a:t>
            </a:r>
            <a:r>
              <a:rPr lang="ru-RU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АО «ЯрЭСК»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протокол с решением о передаче сетей и остальные  документы,</a:t>
            </a:r>
          </a:p>
          <a:p>
            <a:r>
              <a:rPr lang="ru-RU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согласно установленного перечня.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73384" y="3428999"/>
            <a:ext cx="783717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endParaRPr lang="ru-RU" sz="1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3525"/>
            <a:endParaRPr lang="ru-RU" sz="1600" b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3525"/>
            <a:r>
              <a:rPr lang="ru-RU" sz="1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ЯрЭСК» проводит обследование и оценку сетей СНТ </a:t>
            </a:r>
            <a:r>
              <a:rPr lang="ru-RU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счёт предприятия)</a:t>
            </a:r>
            <a:r>
              <a:rPr lang="ru-RU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согласовывает сделку </a:t>
            </a:r>
            <a:r>
              <a:rPr lang="ru-RU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ПАО «МРСК Центра» и Советом директоров. </a:t>
            </a:r>
            <a:r>
              <a:rPr lang="ru-RU" sz="14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этом этапе заключается договор аренды </a:t>
            </a:r>
            <a:r>
              <a:rPr lang="ru-RU" sz="14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«ЯрЭСК</a:t>
            </a:r>
            <a:r>
              <a:rPr lang="ru-RU" sz="14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сетей СНТ.</a:t>
            </a:r>
          </a:p>
          <a:p>
            <a:pPr marL="549275" indent="-285750">
              <a:buFontTx/>
              <a:buChar char="-"/>
            </a:pPr>
            <a:endParaRPr lang="ru-RU" sz="900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3525"/>
            <a:r>
              <a:rPr lang="ru-RU" sz="1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ru-RU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Заключается договор дарения </a:t>
            </a:r>
            <a:r>
              <a:rPr lang="ru-RU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СНТ и АО «ЯрЭСК».</a:t>
            </a:r>
          </a:p>
          <a:p>
            <a:pPr indent="263525"/>
            <a:r>
              <a:rPr lang="ru-RU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СНТ включается в Программу восстановления сетей СНТ, которая согласовывается с Ярославским </a:t>
            </a:r>
            <a:r>
              <a:rPr lang="ru-RU" sz="14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обласным</a:t>
            </a:r>
            <a:r>
              <a:rPr lang="ru-RU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союзом садоводов и огородников.</a:t>
            </a:r>
          </a:p>
          <a:p>
            <a:pPr indent="263525"/>
            <a:endParaRPr lang="ru-RU" sz="1400" b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3525"/>
            <a:r>
              <a:rPr lang="ru-RU" sz="1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 </a:t>
            </a:r>
            <a:r>
              <a:rPr lang="ru-RU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«ЯрЭСК» проводит работы </a:t>
            </a:r>
            <a:r>
              <a:rPr lang="ru-RU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реконструкции сетей </a:t>
            </a:r>
            <a:r>
              <a:rPr lang="ru-RU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СНТ</a:t>
            </a:r>
            <a:r>
              <a:rPr lang="ru-RU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263525"/>
            <a:r>
              <a:rPr lang="ru-RU" sz="14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проводятся с учётом принятия решения СНТ об оборудовании системы АСКУЭ БП и наружного (уличного)  освещения при наличии соответствующего обращения СНТ. </a:t>
            </a:r>
          </a:p>
          <a:p>
            <a:pPr indent="263525"/>
            <a:r>
              <a:rPr lang="ru-RU" sz="14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СНТ участвует в согласовании мест  размещения  ЛЭП и ТП и оповещении садоводов о плановых отключениях.</a:t>
            </a:r>
          </a:p>
          <a:p>
            <a:pPr marL="549275" indent="-285750">
              <a:buFontTx/>
              <a:buChar char="-"/>
            </a:pP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4" t="230" r="15548" b="6212"/>
          <a:stretch/>
        </p:blipFill>
        <p:spPr>
          <a:xfrm>
            <a:off x="362549" y="1297242"/>
            <a:ext cx="648072" cy="6480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4" t="230" r="15548" b="6212"/>
          <a:stretch/>
        </p:blipFill>
        <p:spPr>
          <a:xfrm>
            <a:off x="421034" y="2895664"/>
            <a:ext cx="648072" cy="6480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4" t="230" r="15548" b="6212"/>
          <a:stretch/>
        </p:blipFill>
        <p:spPr>
          <a:xfrm>
            <a:off x="421034" y="3610486"/>
            <a:ext cx="696343" cy="6963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4" t="230" r="15548" b="6212"/>
          <a:stretch/>
        </p:blipFill>
        <p:spPr>
          <a:xfrm>
            <a:off x="435842" y="4578004"/>
            <a:ext cx="743820" cy="743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8" y="6189440"/>
            <a:ext cx="1037086" cy="6610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4" t="230" r="15548" b="6212"/>
          <a:stretch/>
        </p:blipFill>
        <p:spPr>
          <a:xfrm>
            <a:off x="435842" y="5493096"/>
            <a:ext cx="696343" cy="6963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9" y="221229"/>
            <a:ext cx="969019" cy="97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662"/>
            <a:ext cx="9144001" cy="6855690"/>
          </a:xfr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99591" y="1988840"/>
            <a:ext cx="5539627" cy="46085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dirty="0">
              <a:solidFill>
                <a:srgbClr val="00407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942805"/>
            <a:ext cx="821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передать сети СНТ в собственность АО «Ярославская электросетевая компания» 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157020" y="1312137"/>
            <a:ext cx="8735460" cy="47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r>
              <a:rPr lang="ru-RU" sz="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200" b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ru-RU" sz="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ru-RU" sz="1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www.yarrsk.ru</a:t>
            </a:r>
            <a:r>
              <a:rPr lang="en-US" sz="1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 </a:t>
            </a:r>
            <a:r>
              <a:rPr lang="ru-RU" sz="1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садоводам -  консолидация электрических сетей СНТ</a:t>
            </a:r>
          </a:p>
          <a:p>
            <a:r>
              <a:rPr lang="ru-RU" sz="1800" b="1" dirty="0" smtClean="0"/>
              <a:t>Как </a:t>
            </a:r>
            <a:r>
              <a:rPr lang="ru-RU" sz="1800" b="1" dirty="0"/>
              <a:t>передать электрические сети СНТ в собственность АО ЯрЭСК. Шаг 1.</a:t>
            </a:r>
          </a:p>
          <a:p>
            <a:r>
              <a:rPr lang="ru-RU" sz="1600" dirty="0">
                <a:hlinkClick r:id="rId5"/>
              </a:rPr>
              <a:t>1. Форма первичного обращения СНТ в АО ЯрЭСК.DOC </a:t>
            </a:r>
            <a:endParaRPr lang="ru-RU" sz="1600" dirty="0"/>
          </a:p>
          <a:p>
            <a:r>
              <a:rPr lang="ru-RU" sz="1600" dirty="0">
                <a:hlinkClick r:id="rId6"/>
              </a:rPr>
              <a:t>2. Приложение -Анкета СНТ обратившегося в ЯрЭСК о передаче сетей (</a:t>
            </a:r>
            <a:r>
              <a:rPr lang="ru-RU" sz="1600" dirty="0" err="1">
                <a:hlinkClick r:id="rId6"/>
              </a:rPr>
              <a:t>обновлённ</a:t>
            </a:r>
            <a:r>
              <a:rPr lang="ru-RU" sz="1600" dirty="0">
                <a:hlinkClick r:id="rId6"/>
              </a:rPr>
              <a:t>....</a:t>
            </a:r>
            <a:r>
              <a:rPr lang="ru-RU" sz="1600" dirty="0" err="1">
                <a:hlinkClick r:id="rId6"/>
              </a:rPr>
              <a:t>xls</a:t>
            </a:r>
            <a:r>
              <a:rPr lang="ru-RU" sz="1600" dirty="0">
                <a:hlinkClick r:id="rId6"/>
              </a:rPr>
              <a:t> </a:t>
            </a:r>
            <a:endParaRPr lang="ru-RU" sz="1600" dirty="0"/>
          </a:p>
          <a:p>
            <a:r>
              <a:rPr lang="ru-RU" sz="1600" dirty="0">
                <a:hlinkClick r:id="rId7"/>
              </a:rPr>
              <a:t>3. Для 2-х ТП Приложение -Анкета СНТ обратившегося в ЯрЭСК о передаче сетей (</a:t>
            </a:r>
            <a:r>
              <a:rPr lang="ru-RU" sz="1600" dirty="0" err="1">
                <a:hlinkClick r:id="rId7"/>
              </a:rPr>
              <a:t>обновлённ</a:t>
            </a:r>
            <a:r>
              <a:rPr lang="ru-RU" sz="1600" dirty="0">
                <a:hlinkClick r:id="rId7"/>
              </a:rPr>
              <a:t>....</a:t>
            </a:r>
            <a:r>
              <a:rPr lang="ru-RU" sz="1600" dirty="0" err="1">
                <a:hlinkClick r:id="rId7"/>
              </a:rPr>
              <a:t>xls</a:t>
            </a:r>
            <a:r>
              <a:rPr lang="ru-RU" sz="1600" dirty="0">
                <a:hlinkClick r:id="rId7"/>
              </a:rPr>
              <a:t> </a:t>
            </a:r>
            <a:endParaRPr lang="ru-RU" sz="1600" dirty="0"/>
          </a:p>
          <a:p>
            <a:r>
              <a:rPr lang="ru-RU" sz="1600" dirty="0">
                <a:hlinkClick r:id="rId8"/>
              </a:rPr>
              <a:t>4. Ярославль, АО ЯрЭСК контактные телефоны.doc </a:t>
            </a:r>
            <a:endParaRPr lang="ru-RU" sz="1600" dirty="0"/>
          </a:p>
          <a:p>
            <a:r>
              <a:rPr lang="ru-RU" sz="1600" dirty="0">
                <a:hlinkClick r:id="rId9"/>
              </a:rPr>
              <a:t>5. </a:t>
            </a:r>
            <a:r>
              <a:rPr lang="ru-RU" sz="1600" dirty="0" err="1">
                <a:hlinkClick r:id="rId9"/>
              </a:rPr>
              <a:t>Алгортм</a:t>
            </a:r>
            <a:r>
              <a:rPr lang="ru-RU" sz="1600" dirty="0">
                <a:hlinkClick r:id="rId9"/>
              </a:rPr>
              <a:t> передачи сетей СНТ.ppt </a:t>
            </a:r>
            <a:endParaRPr lang="ru-RU" sz="1600" dirty="0"/>
          </a:p>
          <a:p>
            <a:r>
              <a:rPr lang="ru-RU" sz="1800" b="1" dirty="0"/>
              <a:t>Как передать электрические сети СНТ в собственность АО ЯрЭСК. Шаг 2.</a:t>
            </a:r>
          </a:p>
          <a:p>
            <a:r>
              <a:rPr lang="ru-RU" sz="1600" dirty="0">
                <a:hlinkClick r:id="rId10"/>
              </a:rPr>
              <a:t>1. Опись документов, прилагаемых к Заявлению о передаче электрических сетей....</a:t>
            </a:r>
            <a:r>
              <a:rPr lang="ru-RU" sz="1600" dirty="0" err="1">
                <a:hlinkClick r:id="rId10"/>
              </a:rPr>
              <a:t>doc</a:t>
            </a:r>
            <a:r>
              <a:rPr lang="ru-RU" sz="1600" dirty="0">
                <a:hlinkClick r:id="rId10"/>
              </a:rPr>
              <a:t> </a:t>
            </a:r>
            <a:endParaRPr lang="ru-RU" sz="1600" dirty="0"/>
          </a:p>
          <a:p>
            <a:r>
              <a:rPr lang="ru-RU" sz="1600" dirty="0">
                <a:hlinkClick r:id="rId11"/>
              </a:rPr>
              <a:t>2. Образец Заявление о передаче сетей.doc </a:t>
            </a:r>
            <a:endParaRPr lang="ru-RU" sz="1600" dirty="0"/>
          </a:p>
          <a:p>
            <a:r>
              <a:rPr lang="ru-RU" sz="1600" dirty="0">
                <a:hlinkClick r:id="rId12"/>
              </a:rPr>
              <a:t>3. Образец Форма протокола СНТ.doc </a:t>
            </a:r>
            <a:endParaRPr lang="ru-RU" sz="1600" dirty="0"/>
          </a:p>
          <a:p>
            <a:r>
              <a:rPr lang="ru-RU" sz="1600" dirty="0">
                <a:hlinkClick r:id="rId13"/>
              </a:rPr>
              <a:t>4. Приложение -Анкета СНТ обратившегося в ЯрЭСК о передаче сетей (</a:t>
            </a:r>
            <a:r>
              <a:rPr lang="ru-RU" sz="1600" dirty="0" err="1">
                <a:hlinkClick r:id="rId13"/>
              </a:rPr>
              <a:t>обновлённ</a:t>
            </a:r>
            <a:r>
              <a:rPr lang="ru-RU" sz="1600" dirty="0">
                <a:hlinkClick r:id="rId13"/>
              </a:rPr>
              <a:t>....</a:t>
            </a:r>
            <a:r>
              <a:rPr lang="ru-RU" sz="1600" dirty="0" err="1">
                <a:hlinkClick r:id="rId13"/>
              </a:rPr>
              <a:t>xls</a:t>
            </a:r>
            <a:r>
              <a:rPr lang="ru-RU" sz="1600" dirty="0">
                <a:hlinkClick r:id="rId13"/>
              </a:rPr>
              <a:t> </a:t>
            </a:r>
            <a:endParaRPr lang="ru-RU" sz="1600" dirty="0"/>
          </a:p>
          <a:p>
            <a:r>
              <a:rPr lang="ru-RU" sz="1600" dirty="0">
                <a:hlinkClick r:id="rId14"/>
              </a:rPr>
              <a:t>5. </a:t>
            </a:r>
            <a:r>
              <a:rPr lang="ru-RU" sz="1600" dirty="0" err="1">
                <a:hlinkClick r:id="rId14"/>
              </a:rPr>
              <a:t>Контакные</a:t>
            </a:r>
            <a:r>
              <a:rPr lang="ru-RU" sz="1600" dirty="0">
                <a:hlinkClick r:id="rId14"/>
              </a:rPr>
              <a:t> телефоны, АО ЯрЭСК, Ярославль.docx </a:t>
            </a:r>
            <a:endParaRPr lang="ru-RU" sz="1600" dirty="0"/>
          </a:p>
          <a:p>
            <a:r>
              <a:rPr lang="ru-RU" sz="1600" dirty="0">
                <a:hlinkClick r:id="rId15"/>
              </a:rPr>
              <a:t>6. </a:t>
            </a:r>
            <a:r>
              <a:rPr lang="ru-RU" sz="1600" dirty="0" err="1">
                <a:hlinkClick r:id="rId15"/>
              </a:rPr>
              <a:t>Алгортм</a:t>
            </a:r>
            <a:r>
              <a:rPr lang="ru-RU" sz="1600" dirty="0">
                <a:hlinkClick r:id="rId15"/>
              </a:rPr>
              <a:t> передачи сетей </a:t>
            </a:r>
            <a:r>
              <a:rPr lang="ru-RU" sz="1600" dirty="0" err="1">
                <a:hlinkClick r:id="rId15"/>
              </a:rPr>
              <a:t>СНТ.p</a:t>
            </a:r>
            <a:endParaRPr lang="ru-RU" sz="1600" dirty="0"/>
          </a:p>
          <a:p>
            <a:pPr algn="just">
              <a:buClrTx/>
              <a:buFont typeface="Wingdings" panose="05000000000000000000" pitchFamily="2" charset="2"/>
              <a:buChar char="q"/>
              <a:defRPr/>
            </a:pPr>
            <a:endParaRPr lang="ru-RU" sz="1200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  <a:defRPr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Tx/>
              <a:buChar char="-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Рисунок 4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7016" y="41378"/>
            <a:ext cx="493243" cy="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24" y="311675"/>
            <a:ext cx="971857" cy="60784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35A40-F186-46E1-81A4-78292E433BC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3" name="Picture 2" descr="C:\Users\bogus\Desktop\center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69" y="209012"/>
            <a:ext cx="1294961" cy="5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271</Words>
  <Application>Microsoft Office PowerPoint</Application>
  <PresentationFormat>Экран (4:3)</PresentationFormat>
  <Paragraphs>51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Ванюков А.А.</dc:creator>
  <cp:lastModifiedBy>Ванюков А.А.</cp:lastModifiedBy>
  <cp:revision>19</cp:revision>
  <cp:lastPrinted>2021-04-15T05:59:15Z</cp:lastPrinted>
  <dcterms:created xsi:type="dcterms:W3CDTF">2018-03-30T08:26:11Z</dcterms:created>
  <dcterms:modified xsi:type="dcterms:W3CDTF">2021-04-15T06:20:10Z</dcterms:modified>
</cp:coreProperties>
</file>