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AEDC-8D8B-4CBD-B6E0-D4555F9C7E5A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14380-D3C2-47E4-B894-1627D0019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8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2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8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1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8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5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2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5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AAA-78D1-41BE-99CD-CA6EFB26FAB6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4014-4749-4FE1-9160-040FA1A46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6120714" y="5075217"/>
            <a:ext cx="5463749" cy="170791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14300" lvl="1" indent="-114300" defTabSz="622300">
              <a:spcAft>
                <a:spcPts val="0"/>
              </a:spcAft>
              <a:buFontTx/>
              <a:buChar char="••"/>
              <a:defRPr/>
            </a:pP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Снятие бремени содержания объектов электросетевого хозяйства на территории СНТ;</a:t>
            </a:r>
          </a:p>
          <a:p>
            <a:pPr marL="114300" lvl="1" indent="-114300" defTabSz="622300">
              <a:buFontTx/>
              <a:buChar char="••"/>
              <a:defRPr/>
            </a:pP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Повышение надежности электроснабжения; </a:t>
            </a:r>
          </a:p>
          <a:p>
            <a:pPr marL="114300" lvl="1" indent="-114300" defTabSz="622300">
              <a:buFontTx/>
              <a:buChar char="••"/>
              <a:defRPr/>
            </a:pP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Обеспечение необходимого качества электроэнергии в соответствии с ГОСТ (после проведения реконструкции);</a:t>
            </a:r>
          </a:p>
          <a:p>
            <a:pPr marL="114300" lvl="1" indent="-114300" defTabSz="622300">
              <a:spcAft>
                <a:spcPts val="0"/>
              </a:spcAft>
              <a:buFontTx/>
              <a:buChar char="••"/>
              <a:defRPr/>
            </a:pP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Обеспечение справедливых расчетов садоводов по прямым договорам с  ГП ПАО «ТНС </a:t>
            </a:r>
            <a:r>
              <a:rPr lang="ru-RU" sz="1200" dirty="0" err="1">
                <a:latin typeface="PF Din Text Cond Pro Medium "/>
                <a:cs typeface="Times New Roman" panose="02020603050405020304" pitchFamily="18" charset="0"/>
              </a:rPr>
              <a:t>энерго</a:t>
            </a: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 Ярославль»;</a:t>
            </a:r>
          </a:p>
          <a:p>
            <a:pPr marL="114300" lvl="1" indent="-114300" defTabSz="622300">
              <a:spcAft>
                <a:spcPts val="0"/>
              </a:spcAft>
              <a:buFontTx/>
              <a:buChar char="••"/>
              <a:defRPr/>
            </a:pPr>
            <a:r>
              <a:rPr lang="ru-RU" sz="1200" dirty="0">
                <a:latin typeface="PF Din Text Cond Pro Medium "/>
                <a:cs typeface="Times New Roman" panose="02020603050405020304" pitchFamily="18" charset="0"/>
              </a:rPr>
              <a:t>Снижение травматизма со сторонними лицами.</a:t>
            </a:r>
          </a:p>
          <a:p>
            <a:pPr marL="0" lvl="1" algn="just"/>
            <a:endParaRPr lang="ru-RU" sz="1400" b="1" dirty="0">
              <a:solidFill>
                <a:schemeClr val="accent5">
                  <a:lumMod val="75000"/>
                </a:schemeClr>
              </a:solidFill>
              <a:latin typeface="PF Din Text Cond Pro Medium "/>
            </a:endParaRPr>
          </a:p>
          <a:p>
            <a:endParaRPr lang="ru-RU" dirty="0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120714" y="200504"/>
            <a:ext cx="57980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E75B6"/>
                </a:solidFill>
                <a:latin typeface="PFDinTextCondPro-Medium" panose="02000500000000020004" pitchFamily="2" charset="0"/>
              </a:rPr>
              <a:t>КОНСОЛИДАЦИЯ ЭЛЕКТРОСЕТЕВЫХ АКТИВОВ 10–0,4 КВ САДОВОДЧЕСКИХ НЕКОММЕРЧЕСКИХ ТОВАРИЩЕСТВ ЯРОСЛАВСКОЙ ОБЛАСТИ (СНТ</a:t>
            </a:r>
            <a:r>
              <a:rPr lang="ru-RU" altLang="ru-RU" sz="1600" b="1" dirty="0" smtClean="0">
                <a:solidFill>
                  <a:srgbClr val="2E75B6"/>
                </a:solidFill>
                <a:latin typeface="PFDinTextCondPro-Medium" panose="02000500000000020004" pitchFamily="2" charset="0"/>
              </a:rPr>
              <a:t>) 2014 – 2025 гг.</a:t>
            </a:r>
            <a:endParaRPr lang="ru-RU" altLang="ru-RU" sz="1600" b="1" dirty="0">
              <a:solidFill>
                <a:srgbClr val="2E75B6"/>
              </a:solidFill>
              <a:latin typeface="PFDinTextCondPro-Medium" panose="0200050000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2186" y="1273032"/>
            <a:ext cx="2863971" cy="1297174"/>
          </a:xfrm>
          <a:prstGeom prst="rect">
            <a:avLst/>
          </a:prstGeom>
          <a:solidFill>
            <a:srgbClr val="4F81BD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PF Din Text Cond Pro Medium "/>
              </a:rPr>
              <a:t>На территории Ярославской области </a:t>
            </a:r>
            <a:r>
              <a:rPr lang="ru-RU" dirty="0" smtClean="0">
                <a:solidFill>
                  <a:schemeClr val="bg1"/>
                </a:solidFill>
                <a:latin typeface="PF Din Text Cond Pro Medium "/>
              </a:rPr>
              <a:t>насчитывается более</a:t>
            </a:r>
            <a:endParaRPr lang="ru-RU" dirty="0">
              <a:solidFill>
                <a:schemeClr val="bg1"/>
              </a:solidFill>
              <a:latin typeface="PF Din Text Cond Pro Medium 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PF Din Text Cond Pro Medium "/>
              </a:rPr>
              <a:t>800 </a:t>
            </a:r>
            <a:r>
              <a:rPr lang="ru-RU" sz="3200" b="1" dirty="0">
                <a:solidFill>
                  <a:schemeClr val="bg1"/>
                </a:solidFill>
                <a:latin typeface="PF Din Text Cond Pro Medium "/>
              </a:rPr>
              <a:t>СНТ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69878" y="1273032"/>
            <a:ext cx="2762375" cy="14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F81B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F81BD"/>
                </a:solidFill>
                <a:latin typeface="PF Din Text Cond Pro"/>
                <a:cs typeface="Times New Roman" panose="02020603050405020304" pitchFamily="18" charset="0"/>
              </a:rPr>
              <a:t>Состоят в Ярославском союзе СОНО 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4F81BD"/>
                </a:solidFill>
                <a:latin typeface="PF Din Text Cond Pro"/>
                <a:cs typeface="Times New Roman" panose="02020603050405020304" pitchFamily="18" charset="0"/>
              </a:rPr>
              <a:t>430 СНТ</a:t>
            </a:r>
            <a:endParaRPr lang="ru-RU" sz="2400" b="1" dirty="0">
              <a:solidFill>
                <a:srgbClr val="4F81BD"/>
              </a:solidFill>
              <a:latin typeface="PF Din Text Cond Pro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7929" y="2780703"/>
            <a:ext cx="2911732" cy="1336571"/>
          </a:xfrm>
          <a:prstGeom prst="rect">
            <a:avLst/>
          </a:prstGeom>
          <a:solidFill>
            <a:schemeClr val="bg1"/>
          </a:solidFill>
          <a:ln w="28575">
            <a:solidFill>
              <a:srgbClr val="4F81B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4F81BD"/>
                </a:solidFill>
                <a:latin typeface="PF Din Text Cond Pro Medium "/>
                <a:cs typeface="Times New Roman" panose="02020603050405020304" pitchFamily="18" charset="0"/>
              </a:rPr>
              <a:t>Консолидированы </a:t>
            </a:r>
            <a:r>
              <a:rPr lang="ru-RU" b="1" dirty="0" smtClean="0">
                <a:solidFill>
                  <a:srgbClr val="4F81BD"/>
                </a:solidFill>
                <a:latin typeface="PF Din Text Cond Pro Medium "/>
                <a:cs typeface="Times New Roman" panose="02020603050405020304" pitchFamily="18" charset="0"/>
              </a:rPr>
              <a:t>АО «ЯрЭСК» электросети</a:t>
            </a:r>
            <a:endParaRPr lang="ru-RU" b="1" dirty="0">
              <a:solidFill>
                <a:srgbClr val="4F81BD"/>
              </a:solidFill>
              <a:latin typeface="PF Din Text Cond Pro Medium 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4F81BD"/>
                </a:solidFill>
                <a:latin typeface="PF Din Text Cond Pro Medium "/>
                <a:cs typeface="Times New Roman" panose="02020603050405020304" pitchFamily="18" charset="0"/>
              </a:rPr>
              <a:t>200 </a:t>
            </a:r>
            <a:r>
              <a:rPr lang="ru-RU" sz="2400" b="1" dirty="0">
                <a:solidFill>
                  <a:srgbClr val="4F81BD"/>
                </a:solidFill>
                <a:latin typeface="PF Din Text Cond Pro Medium "/>
                <a:cs typeface="Times New Roman" panose="02020603050405020304" pitchFamily="18" charset="0"/>
              </a:rPr>
              <a:t>СНТ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710869" y="2866769"/>
            <a:ext cx="2293756" cy="1103142"/>
          </a:xfrm>
          <a:prstGeom prst="wedgeRectCallout">
            <a:avLst>
              <a:gd name="adj1" fmla="val -81497"/>
              <a:gd name="adj2" fmla="val 26016"/>
            </a:avLst>
          </a:prstGeom>
          <a:solidFill>
            <a:schemeClr val="bg1">
              <a:lumMod val="9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ln w="0">
                <a:noFill/>
              </a:ln>
              <a:solidFill>
                <a:srgbClr val="4989C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F Din Text Cond Pro Medium 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PF Din Text Cond Pro Medium "/>
                <a:cs typeface="Times New Roman" panose="02020603050405020304" pitchFamily="18" charset="0"/>
              </a:rPr>
              <a:t>1 604 У.Е.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F Din Text Cond Pro Medium 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PF Din Text Cond Pro Medium "/>
                <a:cs typeface="Times New Roman" panose="02020603050405020304" pitchFamily="18" charset="0"/>
              </a:rPr>
              <a:t>36 690 участков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F Din Text Cond Pro Medium 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PF Din Text Cond Pro Medium "/>
                <a:cs typeface="Times New Roman" panose="02020603050405020304" pitchFamily="18" charset="0"/>
              </a:rPr>
              <a:t>718 км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PF Din Text Cond Pro Medium "/>
                <a:cs typeface="Times New Roman" panose="02020603050405020304" pitchFamily="18" charset="0"/>
              </a:rPr>
              <a:t>ВЛ/КЛ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F Din Text Cond Pro Medium 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PF Din Text Cond Pro Medium "/>
                <a:cs typeface="Times New Roman" panose="02020603050405020304" pitchFamily="18" charset="0"/>
              </a:rPr>
              <a:t>84 ТП – 12 МВА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PF Din Text Cond Pro Medium 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4989C5"/>
              </a:solidFill>
              <a:latin typeface="PF Din Text Cond Pro Medium 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 bwMode="auto">
          <a:xfrm>
            <a:off x="5903516" y="4268117"/>
            <a:ext cx="6015268" cy="17468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000" tIns="0" rIns="125000" bIns="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100" dirty="0" smtClean="0">
                <a:latin typeface="PF Din Text Cond Pro Medium "/>
                <a:cs typeface="Times New Roman" panose="02020603050405020304" pitchFamily="18" charset="0"/>
              </a:rPr>
              <a:t>:</a:t>
            </a:r>
            <a:endParaRPr lang="ru-RU" sz="1100" dirty="0">
              <a:latin typeface="PF Din Text Cond Pro Medium 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8909372" y="4767359"/>
            <a:ext cx="298206" cy="356899"/>
          </a:xfrm>
          <a:prstGeom prst="rightArrow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2663"/>
              </p:ext>
            </p:extLst>
          </p:nvPr>
        </p:nvGraphicFramePr>
        <p:xfrm>
          <a:off x="378941" y="1273032"/>
          <a:ext cx="5741773" cy="248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523"/>
                <a:gridCol w="1427474"/>
                <a:gridCol w="1441776"/>
              </a:tblGrid>
              <a:tr h="53290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noProof="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КОЛИЧЕСТВО км,, шт.</a:t>
                      </a:r>
                      <a:endParaRPr lang="ru-RU" sz="800" b="0" kern="1200" dirty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В % к общему объёму переданных в АО «ЯрЭСК» СНТ</a:t>
                      </a:r>
                      <a:endParaRPr lang="ru-RU" sz="800" b="0" kern="1200" dirty="0" smtClean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53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Завершена реконструкция </a:t>
                      </a:r>
                      <a:r>
                        <a:rPr lang="ru-RU" sz="1200" kern="1200" baseline="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реконструкции электрических сетей переданных в АО «ЯрЭСК», шт.</a:t>
                      </a:r>
                      <a:endParaRPr lang="ru-RU" sz="1200" kern="1200" noProof="0" dirty="0" smtClean="0">
                        <a:solidFill>
                          <a:schemeClr val="tx1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71 %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40385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Объем восстановления ЛЭП в СНТ, км. </a:t>
                      </a:r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noProof="0" dirty="0" smtClean="0">
                        <a:solidFill>
                          <a:schemeClr val="tx1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Оборудовано</a:t>
                      </a:r>
                      <a:r>
                        <a:rPr lang="ru-RU" sz="1200" kern="1200" baseline="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 АСКУЭ БП в СНТ, шт.</a:t>
                      </a:r>
                      <a:endParaRPr lang="ru-RU" sz="1200" kern="1200" noProof="0" dirty="0" smtClean="0">
                        <a:solidFill>
                          <a:schemeClr val="tx1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532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noProof="0" dirty="0" smtClean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69%</a:t>
                      </a:r>
                    </a:p>
                    <a:p>
                      <a:pPr algn="ctr"/>
                      <a:endParaRPr lang="ru-RU" sz="1200" kern="1200" dirty="0" smtClean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51%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86400"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tx1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Установлено «интеллектуальных» приборов учёта АСКУЭ БП, шт.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13 840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PF Din Text Cond Pro Medium "/>
                          <a:ea typeface="+mn-ea"/>
                          <a:cs typeface="+mn-cs"/>
                        </a:rPr>
                        <a:t>42 %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PF Din Text Cond Pro Medium 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5408" y="681376"/>
            <a:ext cx="5672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C3C3C"/>
              </a:solidFill>
              <a:latin typeface="PFDinTextCondPro-Medium" panose="02000500000000020004" pitchFamily="2" charset="0"/>
              <a:sym typeface="PFDinTextCondPro-Medium"/>
            </a:endParaRPr>
          </a:p>
          <a:p>
            <a:endParaRPr lang="ru-RU" dirty="0">
              <a:solidFill>
                <a:srgbClr val="3C3C3C"/>
              </a:solidFill>
              <a:latin typeface="PFDinTextCondPro-Medium" panose="02000500000000020004" pitchFamily="2" charset="0"/>
              <a:sym typeface="PFDinTextCondPro-Medium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l="18436" t="17183" r="57217" b="72314"/>
          <a:stretch/>
        </p:blipFill>
        <p:spPr bwMode="auto">
          <a:xfrm>
            <a:off x="353377" y="205028"/>
            <a:ext cx="3389948" cy="918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1</a:t>
            </a:fld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 rot="10800000" flipV="1">
            <a:off x="7001718" y="4248909"/>
            <a:ext cx="3865950" cy="5281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F Din Text Cond Pro Medium "/>
                <a:cs typeface="Times New Roman" panose="02020603050405020304" pitchFamily="18" charset="0"/>
              </a:rPr>
              <a:t>Что получают садоводы: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8274" y="817430"/>
            <a:ext cx="10587682" cy="62890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Реконструкция сетей и оборудование СНТ «АСКУЭ БП</a:t>
            </a:r>
            <a:r>
              <a:rPr lang="ru-RU" sz="1600" b="1" dirty="0" smtClean="0"/>
              <a:t>» </a:t>
            </a:r>
            <a:endParaRPr lang="ru-RU" sz="1600" b="1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4"/>
          <a:srcRect l="20212" t="15944" r="3759" b="9333"/>
          <a:stretch/>
        </p:blipFill>
        <p:spPr bwMode="auto">
          <a:xfrm>
            <a:off x="462147" y="3764280"/>
            <a:ext cx="5090161" cy="295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vanukovaa\Documents\9.2025Ванюков А.А\Эмблема 2025 г\Эмблема ЯрЭСК 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54" y="46661"/>
            <a:ext cx="1686520" cy="98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vanukovaa\Documents\9.2025Ванюков А.А\Эмблема 2025 г\Эмблема Садоводы Ярославии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43" y="209451"/>
            <a:ext cx="668655" cy="66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176</Words>
  <Application>Microsoft Office PowerPoint</Application>
  <PresentationFormat>Широкоэкранный</PresentationFormat>
  <Paragraphs>41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PF Din Text Cond Pro</vt:lpstr>
      <vt:lpstr>PF Din Text Cond Pro Medium </vt:lpstr>
      <vt:lpstr>PFDinTextCondPro-Medium</vt:lpstr>
      <vt:lpstr>Times New Roman</vt:lpstr>
      <vt:lpstr>Тема Office</vt:lpstr>
      <vt:lpstr>Реконструкция сетей и оборудование СНТ «АСКУЭ БП»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Ванюков А.А.</dc:creator>
  <cp:lastModifiedBy>Ванюков А.А.</cp:lastModifiedBy>
  <cp:revision>10</cp:revision>
  <cp:lastPrinted>2025-08-21T13:36:48Z</cp:lastPrinted>
  <dcterms:created xsi:type="dcterms:W3CDTF">2025-08-21T13:20:21Z</dcterms:created>
  <dcterms:modified xsi:type="dcterms:W3CDTF">2025-12-22T10:26:40Z</dcterms:modified>
</cp:coreProperties>
</file>